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8" r:id="rId2"/>
    <p:sldId id="256" r:id="rId3"/>
    <p:sldId id="262" r:id="rId4"/>
    <p:sldId id="260" r:id="rId5"/>
    <p:sldId id="273" r:id="rId6"/>
    <p:sldId id="274" r:id="rId7"/>
    <p:sldId id="275" r:id="rId8"/>
    <p:sldId id="276" r:id="rId9"/>
    <p:sldId id="278" r:id="rId10"/>
    <p:sldId id="279" r:id="rId11"/>
    <p:sldId id="280" r:id="rId12"/>
    <p:sldId id="269" r:id="rId13"/>
    <p:sldId id="270" r:id="rId14"/>
    <p:sldId id="272" r:id="rId15"/>
    <p:sldId id="259" r:id="rId16"/>
    <p:sldId id="257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3"/>
    <p:restoredTop sz="86782"/>
  </p:normalViewPr>
  <p:slideViewPr>
    <p:cSldViewPr snapToGrid="0" snapToObjects="1">
      <p:cViewPr>
        <p:scale>
          <a:sx n="125" d="100"/>
          <a:sy n="125" d="100"/>
        </p:scale>
        <p:origin x="408" y="-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A9783-95DA-8041-BEC8-DA6B5637675C}" type="datetimeFigureOut"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28084-9060-3D40-8DE7-F9D715A84C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5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3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0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7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3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8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6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4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CCDAE-DABD-ED4C-9E5D-046E33F7DB18}" type="datetimeFigureOut"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FD1BD-4999-E142-B923-1D64ECDAE3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9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217" y="651693"/>
            <a:ext cx="5183566" cy="2915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98606"/>
            <a:ext cx="9144000" cy="1009248"/>
          </a:xfrm>
        </p:spPr>
        <p:txBody>
          <a:bodyPr/>
          <a:lstStyle/>
          <a:p>
            <a:r>
              <a:rPr lang="en-US" dirty="0" smtClean="0"/>
              <a:t>Functional annotation lesson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07720"/>
            <a:ext cx="9144000" cy="1655762"/>
          </a:xfrm>
        </p:spPr>
        <p:txBody>
          <a:bodyPr/>
          <a:lstStyle/>
          <a:p>
            <a:r>
              <a:rPr lang="en-US" dirty="0" smtClean="0"/>
              <a:t>HMM-based annotation:</a:t>
            </a:r>
          </a:p>
          <a:p>
            <a:r>
              <a:rPr lang="en-US" i="1" dirty="0" smtClean="0"/>
              <a:t>FeGenie introduction and tutorial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84" y="4011563"/>
            <a:ext cx="1960685" cy="2772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84" y="-487529"/>
            <a:ext cx="1960685" cy="2772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432" y="-487529"/>
            <a:ext cx="1960685" cy="2772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431" y="4011563"/>
            <a:ext cx="1960685" cy="27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11211"/>
            <a:ext cx="6551141" cy="796410"/>
          </a:xfrm>
        </p:spPr>
        <p:txBody>
          <a:bodyPr>
            <a:normAutofit fontScale="90000"/>
          </a:bodyPr>
          <a:lstStyle/>
          <a:p>
            <a:r>
              <a:rPr lang="en-US"/>
              <a:t>Getting HMMs from TIGRFAMS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62" y="1080714"/>
            <a:ext cx="10159638" cy="5463947"/>
          </a:xfrm>
        </p:spPr>
      </p:pic>
      <p:sp>
        <p:nvSpPr>
          <p:cNvPr id="7" name="Frame 6"/>
          <p:cNvSpPr/>
          <p:nvPr/>
        </p:nvSpPr>
        <p:spPr>
          <a:xfrm>
            <a:off x="3907344" y="1465321"/>
            <a:ext cx="1101536" cy="180599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30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116" y="0"/>
            <a:ext cx="772984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41957" y="284205"/>
            <a:ext cx="3435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Bolded and </a:t>
            </a:r>
            <a:r>
              <a:rPr lang="en-US" sz="2000" b="1" u="sng" dirty="0" smtClean="0"/>
              <a:t>underlined</a:t>
            </a:r>
            <a:r>
              <a:rPr lang="en-US" sz="2000" b="1" dirty="0" smtClean="0"/>
              <a:t> genes represent HMMs taken from Pfam and TIGRFAMs</a:t>
            </a:r>
          </a:p>
          <a:p>
            <a:endParaRPr lang="en-US" sz="2000" b="1" dirty="0"/>
          </a:p>
          <a:p>
            <a:r>
              <a:rPr lang="en-US" sz="2000" b="1" dirty="0"/>
              <a:t>Others were designed specifically for FeGenie</a:t>
            </a:r>
          </a:p>
        </p:txBody>
      </p:sp>
    </p:spTree>
    <p:extLst>
      <p:ext uri="{BB962C8B-B14F-4D97-AF65-F5344CB8AC3E}">
        <p14:creationId xmlns:p14="http://schemas.microsoft.com/office/powerpoint/2010/main" val="112101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44" y="0"/>
            <a:ext cx="685517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06928" y="1197410"/>
            <a:ext cx="4104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Summary of iron acquisition, efflux, and </a:t>
            </a:r>
            <a:r>
              <a:rPr lang="en-US" sz="2000" b="1" smtClean="0"/>
              <a:t>storage strategies in bacteria 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06928" y="2767280"/>
            <a:ext cx="41046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Iron acquisition/scavanging strategies very improtant in iron-limiting enviornments like the open ocean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01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0375" y="0"/>
            <a:ext cx="9820127" cy="6858000"/>
          </a:xfrm>
        </p:spPr>
      </p:pic>
    </p:spTree>
    <p:extLst>
      <p:ext uri="{BB962C8B-B14F-4D97-AF65-F5344CB8AC3E}">
        <p14:creationId xmlns:p14="http://schemas.microsoft.com/office/powerpoint/2010/main" val="20352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9510"/>
            <a:ext cx="12191275" cy="843560"/>
          </a:xfrm>
        </p:spPr>
        <p:txBody>
          <a:bodyPr>
            <a:noAutofit/>
          </a:bodyPr>
          <a:lstStyle/>
          <a:p>
            <a:r>
              <a:rPr lang="en-US" sz="3200" dirty="0"/>
              <a:t>Iron oxidation and </a:t>
            </a:r>
            <a:r>
              <a:rPr lang="en-US" sz="3200" dirty="0" smtClean="0"/>
              <a:t>reduction </a:t>
            </a:r>
            <a:r>
              <a:rPr lang="mr-IN" sz="3200" dirty="0" smtClean="0"/>
              <a:t>–</a:t>
            </a:r>
            <a:r>
              <a:rPr lang="en-US" sz="3200" dirty="0" smtClean="0"/>
              <a:t> porin-cytochrome modules are key players in iron-related redox reactions in gram-negative bacteria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9998" y="1415844"/>
            <a:ext cx="6840648" cy="51401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244" y="5288340"/>
            <a:ext cx="43902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S-layer and cytoplasmic membrane associated  proteins are used by gram-positive bacteria and Archaea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95" y="1298274"/>
            <a:ext cx="3039763" cy="307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103" y="181718"/>
            <a:ext cx="4374471" cy="6435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8574" y="1890583"/>
            <a:ext cx="4757350" cy="1359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General workflow involves a combination of custom scripts and other bioinformatics software for ORF-prediction and </a:t>
            </a:r>
            <a:r>
              <a:rPr lang="en-US" sz="2000" b="1" smtClean="0"/>
              <a:t>HMM-based homology searching.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656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869" y="222422"/>
            <a:ext cx="9299550" cy="6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8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93328" y="2565666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 charset="0"/>
                <a:ea typeface="Times New Roman" charset="0"/>
                <a:cs typeface="Times New Roman" charset="0"/>
              </a:rPr>
              <a:t>Jupyter Binder tutorial</a:t>
            </a:r>
            <a:endParaRPr lang="en-US" sz="4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84" y="4011563"/>
            <a:ext cx="1960685" cy="2772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84" y="-487529"/>
            <a:ext cx="1960685" cy="2772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432" y="-487529"/>
            <a:ext cx="1960685" cy="2772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431" y="4011563"/>
            <a:ext cx="1960685" cy="27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1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806" y="0"/>
            <a:ext cx="585838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1385" y="6289287"/>
            <a:ext cx="23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Artwork: Nancy Merino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84" y="4011563"/>
            <a:ext cx="1960685" cy="2772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884" y="-487529"/>
            <a:ext cx="1960685" cy="2772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432" y="-487529"/>
            <a:ext cx="1960685" cy="2772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5431" y="4011563"/>
            <a:ext cx="1960685" cy="27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FeGenie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A collection of HMMs, based on a comprensive set of genetic markers related to iron acquisition/scavenging, transport, efflux, storage, as well as iron redox (dissimilatory reduction and oxidation)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 bioinformatics software that uses these HMMs to profile genomic datasets (in FASTA format)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Uses rules for filtering out potential false positives (operon structure, genetic co-occurance, bit scores)</a:t>
            </a:r>
          </a:p>
        </p:txBody>
      </p:sp>
    </p:spTree>
    <p:extLst>
      <p:ext uri="{BB962C8B-B14F-4D97-AF65-F5344CB8AC3E}">
        <p14:creationId xmlns:p14="http://schemas.microsoft.com/office/powerpoint/2010/main" val="154114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116" y="0"/>
            <a:ext cx="772984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41957" y="284205"/>
            <a:ext cx="3435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Bolded and </a:t>
            </a:r>
            <a:r>
              <a:rPr lang="en-US" sz="2000" b="1" u="sng" dirty="0" smtClean="0"/>
              <a:t>underlined</a:t>
            </a:r>
            <a:r>
              <a:rPr lang="en-US" sz="2000" b="1" dirty="0" smtClean="0"/>
              <a:t> genes represent HMMs taken from Pfam and TIGRFAMs</a:t>
            </a:r>
          </a:p>
          <a:p>
            <a:endParaRPr lang="en-US" sz="2000" b="1" dirty="0"/>
          </a:p>
          <a:p>
            <a:r>
              <a:rPr lang="en-US" sz="2000" b="1" dirty="0"/>
              <a:t>Others were designed specifically for FeGenie</a:t>
            </a:r>
          </a:p>
        </p:txBody>
      </p:sp>
    </p:spTree>
    <p:extLst>
      <p:ext uri="{BB962C8B-B14F-4D97-AF65-F5344CB8AC3E}">
        <p14:creationId xmlns:p14="http://schemas.microsoft.com/office/powerpoint/2010/main" val="968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0"/>
            <a:ext cx="6551141" cy="796410"/>
          </a:xfrm>
        </p:spPr>
        <p:txBody>
          <a:bodyPr/>
          <a:lstStyle/>
          <a:p>
            <a:r>
              <a:rPr lang="en-US"/>
              <a:t>Getting HMMs from Pfam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558" y="898869"/>
            <a:ext cx="11128835" cy="5514288"/>
          </a:xfrm>
        </p:spPr>
      </p:pic>
      <p:sp>
        <p:nvSpPr>
          <p:cNvPr id="5" name="Frame 4"/>
          <p:cNvSpPr/>
          <p:nvPr/>
        </p:nvSpPr>
        <p:spPr>
          <a:xfrm>
            <a:off x="889558" y="3299254"/>
            <a:ext cx="1235804" cy="210065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63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0"/>
            <a:ext cx="6551141" cy="796410"/>
          </a:xfrm>
        </p:spPr>
        <p:txBody>
          <a:bodyPr/>
          <a:lstStyle/>
          <a:p>
            <a:r>
              <a:rPr lang="en-US"/>
              <a:t>Getting HMMs from Pfam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418" y="907620"/>
            <a:ext cx="11547361" cy="5789741"/>
          </a:xfrm>
        </p:spPr>
      </p:pic>
      <p:sp>
        <p:nvSpPr>
          <p:cNvPr id="6" name="Frame 5"/>
          <p:cNvSpPr/>
          <p:nvPr/>
        </p:nvSpPr>
        <p:spPr>
          <a:xfrm>
            <a:off x="2666999" y="6203091"/>
            <a:ext cx="2868827" cy="222423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461952" y="5329879"/>
            <a:ext cx="2469291" cy="601365"/>
          </a:xfrm>
          <a:prstGeom prst="frame">
            <a:avLst>
              <a:gd name="adj1" fmla="val 60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1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8286" y="0"/>
            <a:ext cx="6551141" cy="796410"/>
          </a:xfrm>
        </p:spPr>
        <p:txBody>
          <a:bodyPr/>
          <a:lstStyle/>
          <a:p>
            <a:r>
              <a:rPr lang="en-US"/>
              <a:t>Getting HMMs from Pfam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963" y="796410"/>
            <a:ext cx="7621786" cy="583101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39503"/>
            <a:ext cx="4301601" cy="2744831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0" y="3756454"/>
            <a:ext cx="1198606" cy="370703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442390" y="6252518"/>
            <a:ext cx="5121739" cy="350197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11211"/>
            <a:ext cx="6551141" cy="796410"/>
          </a:xfrm>
        </p:spPr>
        <p:txBody>
          <a:bodyPr>
            <a:normAutofit fontScale="90000"/>
          </a:bodyPr>
          <a:lstStyle/>
          <a:p>
            <a:r>
              <a:rPr lang="en-US"/>
              <a:t>Getting HMMs from TIGRFAMS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898" y="907621"/>
            <a:ext cx="10612880" cy="5693446"/>
          </a:xfrm>
        </p:spPr>
      </p:pic>
    </p:spTree>
    <p:extLst>
      <p:ext uri="{BB962C8B-B14F-4D97-AF65-F5344CB8AC3E}">
        <p14:creationId xmlns:p14="http://schemas.microsoft.com/office/powerpoint/2010/main" val="10889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11211"/>
            <a:ext cx="6551141" cy="796410"/>
          </a:xfrm>
        </p:spPr>
        <p:txBody>
          <a:bodyPr>
            <a:normAutofit fontScale="90000"/>
          </a:bodyPr>
          <a:lstStyle/>
          <a:p>
            <a:r>
              <a:rPr lang="en-US"/>
              <a:t>Getting HMMs from TIGRFAMS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36" y="1414248"/>
            <a:ext cx="11777064" cy="4764130"/>
          </a:xfrm>
        </p:spPr>
      </p:pic>
      <p:sp>
        <p:nvSpPr>
          <p:cNvPr id="7" name="Frame 6"/>
          <p:cNvSpPr/>
          <p:nvPr/>
        </p:nvSpPr>
        <p:spPr>
          <a:xfrm>
            <a:off x="4100384" y="3060441"/>
            <a:ext cx="2347070" cy="195943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2451976" y="3446106"/>
            <a:ext cx="1648408" cy="248816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0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220</Words>
  <Application>Microsoft Macintosh PowerPoint</Application>
  <PresentationFormat>Widescreen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Mangal</vt:lpstr>
      <vt:lpstr>Times New Roman</vt:lpstr>
      <vt:lpstr>Office Theme</vt:lpstr>
      <vt:lpstr>Functional annotation lesson</vt:lpstr>
      <vt:lpstr>PowerPoint Presentation</vt:lpstr>
      <vt:lpstr>What is FeGenie</vt:lpstr>
      <vt:lpstr>PowerPoint Presentation</vt:lpstr>
      <vt:lpstr>Getting HMMs from Pfam</vt:lpstr>
      <vt:lpstr>Getting HMMs from Pfam</vt:lpstr>
      <vt:lpstr>Getting HMMs from Pfam</vt:lpstr>
      <vt:lpstr>Getting HMMs from TIGRFAMS</vt:lpstr>
      <vt:lpstr>Getting HMMs from TIGRFAMS</vt:lpstr>
      <vt:lpstr>Getting HMMs from TIGRFAMS</vt:lpstr>
      <vt:lpstr>PowerPoint Presentation</vt:lpstr>
      <vt:lpstr>PowerPoint Presentation</vt:lpstr>
      <vt:lpstr>PowerPoint Presentation</vt:lpstr>
      <vt:lpstr>Iron oxidation and reduction – porin-cytochrome modules are key players in iron-related redox reactions in gram-negative bacteria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Arkadiy Garber</dc:creator>
  <cp:lastModifiedBy>Arkadiy Garber</cp:lastModifiedBy>
  <cp:revision>23</cp:revision>
  <dcterms:created xsi:type="dcterms:W3CDTF">2020-04-06T01:54:20Z</dcterms:created>
  <dcterms:modified xsi:type="dcterms:W3CDTF">2020-05-05T21:35:24Z</dcterms:modified>
</cp:coreProperties>
</file>